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3" autoAdjust="0"/>
    <p:restoredTop sz="94660"/>
  </p:normalViewPr>
  <p:slideViewPr>
    <p:cSldViewPr>
      <p:cViewPr>
        <p:scale>
          <a:sx n="33" d="100"/>
          <a:sy n="33" d="100"/>
        </p:scale>
        <p:origin x="-2412"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F0CCBE-ED3C-46EE-A6D4-8181D1E30F6F}" type="datetimeFigureOut">
              <a:rPr lang="en-US" smtClean="0"/>
              <a:t>1/22/2022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AA3C8A-C71C-4FAF-88A1-A3F032B14822}" type="slidenum">
              <a:rPr lang="en-US" smtClean="0"/>
              <a:t>‹#›</a:t>
            </a:fld>
            <a:endParaRPr lang="en-US"/>
          </a:p>
        </p:txBody>
      </p:sp>
    </p:spTree>
    <p:extLst>
      <p:ext uri="{BB962C8B-B14F-4D97-AF65-F5344CB8AC3E}">
        <p14:creationId xmlns:p14="http://schemas.microsoft.com/office/powerpoint/2010/main" val="14686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AA3C8A-C71C-4FAF-88A1-A3F032B14822}" type="slidenum">
              <a:rPr lang="en-US" smtClean="0"/>
              <a:t>18</a:t>
            </a:fld>
            <a:endParaRPr lang="en-US"/>
          </a:p>
        </p:txBody>
      </p:sp>
    </p:spTree>
    <p:extLst>
      <p:ext uri="{BB962C8B-B14F-4D97-AF65-F5344CB8AC3E}">
        <p14:creationId xmlns:p14="http://schemas.microsoft.com/office/powerpoint/2010/main" val="1855286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EBF0A8-8353-4E4B-BC0C-F1CBBDDD42E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361248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BF0A8-8353-4E4B-BC0C-F1CBBDDD42E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363881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BF0A8-8353-4E4B-BC0C-F1CBBDDD42E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9778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BF0A8-8353-4E4B-BC0C-F1CBBDDD42E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423136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BF0A8-8353-4E4B-BC0C-F1CBBDDD42E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3831078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EBF0A8-8353-4E4B-BC0C-F1CBBDDD42E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224527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EBF0A8-8353-4E4B-BC0C-F1CBBDDD42E4}"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411217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EBF0A8-8353-4E4B-BC0C-F1CBBDDD42E4}"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266586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BF0A8-8353-4E4B-BC0C-F1CBBDDD42E4}"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1784815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BF0A8-8353-4E4B-BC0C-F1CBBDDD42E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20920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BF0A8-8353-4E4B-BC0C-F1CBBDDD42E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3C058-9A16-4988-9657-130D7FD0681D}" type="slidenum">
              <a:rPr lang="en-US" smtClean="0"/>
              <a:t>‹#›</a:t>
            </a:fld>
            <a:endParaRPr lang="en-US"/>
          </a:p>
        </p:txBody>
      </p:sp>
    </p:spTree>
    <p:extLst>
      <p:ext uri="{BB962C8B-B14F-4D97-AF65-F5344CB8AC3E}">
        <p14:creationId xmlns:p14="http://schemas.microsoft.com/office/powerpoint/2010/main" val="95478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BF0A8-8353-4E4B-BC0C-F1CBBDDD42E4}" type="datetimeFigureOut">
              <a:rPr lang="en-US" smtClean="0"/>
              <a:t>1/22/2022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3C058-9A16-4988-9657-130D7FD0681D}" type="slidenum">
              <a:rPr lang="en-US" smtClean="0"/>
              <a:t>‹#›</a:t>
            </a:fld>
            <a:endParaRPr lang="en-US"/>
          </a:p>
        </p:txBody>
      </p:sp>
    </p:spTree>
    <p:extLst>
      <p:ext uri="{BB962C8B-B14F-4D97-AF65-F5344CB8AC3E}">
        <p14:creationId xmlns:p14="http://schemas.microsoft.com/office/powerpoint/2010/main" val="3993301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2232025"/>
          </a:xfrm>
          <a:solidFill>
            <a:srgbClr val="0070C0"/>
          </a:solidFill>
          <a:ln>
            <a:solidFill>
              <a:srgbClr val="FFFF00"/>
            </a:solidFill>
          </a:ln>
          <a:effectLst>
            <a:glow rad="228600">
              <a:schemeClr val="accent4">
                <a:satMod val="175000"/>
                <a:alpha val="40000"/>
              </a:schemeClr>
            </a:glow>
          </a:effectLst>
          <a:scene3d>
            <a:camera prst="orthographicFront"/>
            <a:lightRig rig="threePt" dir="t"/>
          </a:scene3d>
          <a:sp3d>
            <a:bevelT w="114300" prst="hardEdge"/>
          </a:sp3d>
        </p:spPr>
        <p:txBody>
          <a:bodyPr>
            <a:noAutofit/>
          </a:bodyPr>
          <a:lstStyle/>
          <a:p>
            <a:r>
              <a:rPr lang="en-US" sz="4800" dirty="0" smtClean="0">
                <a:solidFill>
                  <a:schemeClr val="bg2">
                    <a:lumMod val="10000"/>
                  </a:schemeClr>
                </a:solidFill>
              </a:rPr>
              <a:t>Advantages and Disadvantages of Online Education.</a:t>
            </a:r>
            <a:endParaRPr lang="en-US" sz="4800" dirty="0">
              <a:solidFill>
                <a:schemeClr val="bg2">
                  <a:lumMod val="10000"/>
                </a:schemeClr>
              </a:solidFill>
            </a:endParaRPr>
          </a:p>
        </p:txBody>
      </p:sp>
      <p:sp>
        <p:nvSpPr>
          <p:cNvPr id="3" name="Subtitle 2"/>
          <p:cNvSpPr>
            <a:spLocks noGrp="1"/>
          </p:cNvSpPr>
          <p:nvPr>
            <p:ph type="subTitle" idx="1"/>
          </p:nvPr>
        </p:nvSpPr>
        <p:spPr>
          <a:solidFill>
            <a:srgbClr val="FFFF00"/>
          </a:solidFill>
          <a:scene3d>
            <a:camera prst="orthographicFront"/>
            <a:lightRig rig="threePt" dir="t"/>
          </a:scene3d>
          <a:sp3d>
            <a:bevelT w="114300" prst="hardEdge"/>
          </a:sp3d>
        </p:spPr>
        <p:txBody>
          <a:bodyPr>
            <a:normAutofit/>
          </a:bodyPr>
          <a:lstStyle/>
          <a:p>
            <a:r>
              <a:rPr lang="en-US" b="1" dirty="0">
                <a:solidFill>
                  <a:schemeClr val="bg2">
                    <a:lumMod val="10000"/>
                  </a:schemeClr>
                </a:solidFill>
              </a:rPr>
              <a:t>In this </a:t>
            </a:r>
            <a:r>
              <a:rPr lang="en-US" b="1" dirty="0" smtClean="0">
                <a:solidFill>
                  <a:schemeClr val="bg2">
                    <a:lumMod val="10000"/>
                  </a:schemeClr>
                </a:solidFill>
              </a:rPr>
              <a:t>presentation, </a:t>
            </a:r>
            <a:r>
              <a:rPr lang="en-US" b="1" dirty="0">
                <a:solidFill>
                  <a:schemeClr val="bg2">
                    <a:lumMod val="10000"/>
                  </a:schemeClr>
                </a:solidFill>
              </a:rPr>
              <a:t>I will mention and explain all advantages and disadvantages of online </a:t>
            </a:r>
            <a:r>
              <a:rPr lang="en-US" b="1" dirty="0" smtClean="0">
                <a:solidFill>
                  <a:schemeClr val="bg2">
                    <a:lumMod val="10000"/>
                  </a:schemeClr>
                </a:solidFill>
              </a:rPr>
              <a:t>education.</a:t>
            </a:r>
            <a:endParaRPr lang="en-US" b="1" dirty="0">
              <a:solidFill>
                <a:schemeClr val="bg2">
                  <a:lumMod val="10000"/>
                </a:schemeClr>
              </a:solidFill>
            </a:endParaRPr>
          </a:p>
        </p:txBody>
      </p:sp>
    </p:spTree>
    <p:extLst>
      <p:ext uri="{BB962C8B-B14F-4D97-AF65-F5344CB8AC3E}">
        <p14:creationId xmlns:p14="http://schemas.microsoft.com/office/powerpoint/2010/main" val="2904122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Convenience</a:t>
            </a:r>
            <a:endParaRPr lang="en-US" dirty="0"/>
          </a:p>
        </p:txBody>
      </p:sp>
      <p:sp>
        <p:nvSpPr>
          <p:cNvPr id="3" name="Content Placeholder 2"/>
          <p:cNvSpPr>
            <a:spLocks noGrp="1"/>
          </p:cNvSpPr>
          <p:nvPr>
            <p:ph idx="1"/>
          </p:nvPr>
        </p:nvSpPr>
        <p:spPr>
          <a:solidFill>
            <a:srgbClr val="0070C0"/>
          </a:solidFill>
          <a:scene3d>
            <a:camera prst="orthographicFront"/>
            <a:lightRig rig="threePt" dir="t"/>
          </a:scene3d>
          <a:sp3d>
            <a:bevelT w="114300" prst="hardEdge"/>
          </a:sp3d>
        </p:spPr>
        <p:txBody>
          <a:bodyPr/>
          <a:lstStyle/>
          <a:p>
            <a:pPr marL="0" indent="0">
              <a:buNone/>
            </a:pPr>
            <a:r>
              <a:rPr lang="en-US" b="1" dirty="0"/>
              <a:t>Online education gives great convenience to teachers and students alike, teachers can teach a class from the convenience of their homes while sitting down comfortably. Students also learn from their homes in any convenient posture of their choice and learn.</a:t>
            </a:r>
          </a:p>
          <a:p>
            <a:pPr marL="0" indent="0">
              <a:buNone/>
            </a:pPr>
            <a:endParaRPr lang="en-US" dirty="0"/>
          </a:p>
        </p:txBody>
      </p:sp>
    </p:spTree>
    <p:extLst>
      <p:ext uri="{BB962C8B-B14F-4D97-AF65-F5344CB8AC3E}">
        <p14:creationId xmlns:p14="http://schemas.microsoft.com/office/powerpoint/2010/main" val="717950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5821362"/>
          </a:xfrm>
          <a:solidFill>
            <a:srgbClr val="00B0F0"/>
          </a:solidFill>
        </p:spPr>
        <p:txBody>
          <a:bodyPr>
            <a:noAutofit/>
          </a:bodyPr>
          <a:lstStyle/>
          <a:p>
            <a:r>
              <a:rPr lang="en-US" sz="8800" dirty="0" smtClean="0"/>
              <a:t>Disadvantages of Online Education</a:t>
            </a:r>
            <a:endParaRPr lang="en-US" sz="8800" dirty="0"/>
          </a:p>
        </p:txBody>
      </p:sp>
    </p:spTree>
    <p:extLst>
      <p:ext uri="{BB962C8B-B14F-4D97-AF65-F5344CB8AC3E}">
        <p14:creationId xmlns:p14="http://schemas.microsoft.com/office/powerpoint/2010/main" val="250086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Creates a Sense of Isolation</a:t>
            </a:r>
            <a:endParaRPr lang="en-US" dirty="0"/>
          </a:p>
        </p:txBody>
      </p:sp>
      <p:sp>
        <p:nvSpPr>
          <p:cNvPr id="3" name="Content Placeholder 2"/>
          <p:cNvSpPr>
            <a:spLocks noGrp="1"/>
          </p:cNvSpPr>
          <p:nvPr>
            <p:ph idx="1"/>
          </p:nvPr>
        </p:nvSpPr>
        <p:spPr>
          <a:solidFill>
            <a:srgbClr val="0070C0"/>
          </a:solidFill>
          <a:scene3d>
            <a:camera prst="orthographicFront"/>
            <a:lightRig rig="threePt" dir="t"/>
          </a:scene3d>
          <a:sp3d>
            <a:bevelT w="114300" prst="hardEdge"/>
          </a:sp3d>
        </p:spPr>
        <p:txBody>
          <a:bodyPr/>
          <a:lstStyle/>
          <a:p>
            <a:pPr marL="0" indent="0">
              <a:buNone/>
            </a:pPr>
            <a:r>
              <a:rPr lang="en-US" dirty="0"/>
              <a:t>Different students learn in different conditions, some students prefer working in/with a group while the others like working independently. For students who like working in groups, online education gives them a sense of loneliness and makes the task ahead seem too difficult for them to do.</a:t>
            </a:r>
          </a:p>
          <a:p>
            <a:pPr marL="0" indent="0">
              <a:buNone/>
            </a:pPr>
            <a:endParaRPr lang="en-US" dirty="0"/>
          </a:p>
        </p:txBody>
      </p:sp>
    </p:spTree>
    <p:extLst>
      <p:ext uri="{BB962C8B-B14F-4D97-AF65-F5344CB8AC3E}">
        <p14:creationId xmlns:p14="http://schemas.microsoft.com/office/powerpoint/2010/main" val="1235070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Causes Computer Vision Syndrome</a:t>
            </a:r>
            <a:endParaRPr lang="en-US" dirty="0"/>
          </a:p>
        </p:txBody>
      </p:sp>
      <p:sp>
        <p:nvSpPr>
          <p:cNvPr id="3" name="Content Placeholder 2"/>
          <p:cNvSpPr>
            <a:spLocks noGrp="1"/>
          </p:cNvSpPr>
          <p:nvPr>
            <p:ph idx="1"/>
          </p:nvPr>
        </p:nvSpPr>
        <p:spPr>
          <a:solidFill>
            <a:srgbClr val="0070C0"/>
          </a:solidFill>
          <a:scene3d>
            <a:camera prst="orthographicFront"/>
            <a:lightRig rig="threePt" dir="t"/>
          </a:scene3d>
          <a:sp3d>
            <a:bevelT w="114300" prst="hardEdge"/>
          </a:sp3d>
        </p:spPr>
        <p:txBody>
          <a:bodyPr/>
          <a:lstStyle/>
          <a:p>
            <a:pPr marL="0" indent="0">
              <a:buNone/>
            </a:pPr>
            <a:r>
              <a:rPr lang="en-US" dirty="0"/>
              <a:t>One of the disadvantages of online education is that it can lead to higher chances of students suffering from computer vision syndrome (eye strain); this is a medical condition in which an individual experiences eye discomfort and vision problems when looking at digital screens for a prolonged time, it is caused prolonged use of cellphones, tablets, laptops, and other devices with screens.</a:t>
            </a:r>
          </a:p>
          <a:p>
            <a:pPr marL="0" indent="0">
              <a:buNone/>
            </a:pPr>
            <a:endParaRPr lang="en-US" dirty="0"/>
          </a:p>
        </p:txBody>
      </p:sp>
    </p:spTree>
    <p:extLst>
      <p:ext uri="{BB962C8B-B14F-4D97-AF65-F5344CB8AC3E}">
        <p14:creationId xmlns:p14="http://schemas.microsoft.com/office/powerpoint/2010/main" val="1236472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477962"/>
          </a:xfrm>
          <a:solidFill>
            <a:srgbClr val="FFFF00"/>
          </a:solidFill>
          <a:scene3d>
            <a:camera prst="orthographicFront"/>
            <a:lightRig rig="threePt" dir="t"/>
          </a:scene3d>
          <a:sp3d>
            <a:bevelT w="114300" prst="hardEdge"/>
          </a:sp3d>
        </p:spPr>
        <p:txBody>
          <a:bodyPr>
            <a:normAutofit/>
          </a:bodyPr>
          <a:lstStyle/>
          <a:p>
            <a:r>
              <a:rPr lang="en-US" dirty="0" smtClean="0"/>
              <a:t>Requires Additional Training for Teachers</a:t>
            </a:r>
            <a:endParaRPr lang="en-US" dirty="0"/>
          </a:p>
        </p:txBody>
      </p:sp>
      <p:sp>
        <p:nvSpPr>
          <p:cNvPr id="3" name="Content Placeholder 2"/>
          <p:cNvSpPr>
            <a:spLocks noGrp="1"/>
          </p:cNvSpPr>
          <p:nvPr>
            <p:ph idx="1"/>
          </p:nvPr>
        </p:nvSpPr>
        <p:spPr>
          <a:xfrm>
            <a:off x="457200" y="1981200"/>
            <a:ext cx="8229600" cy="4525963"/>
          </a:xfrm>
          <a:solidFill>
            <a:srgbClr val="0070C0"/>
          </a:solidFill>
          <a:scene3d>
            <a:camera prst="orthographicFront"/>
            <a:lightRig rig="threePt" dir="t"/>
          </a:scene3d>
          <a:sp3d>
            <a:bevelT w="114300" prst="hardEdge"/>
          </a:sp3d>
        </p:spPr>
        <p:txBody>
          <a:bodyPr/>
          <a:lstStyle/>
          <a:p>
            <a:pPr marL="0" indent="0">
              <a:buNone/>
            </a:pPr>
            <a:r>
              <a:rPr lang="en-US" dirty="0"/>
              <a:t>Professional teachers who have been teaching in online classes need additional training to adapt to the online teaching environment, they also need to train extensively on how to use various e-teaching tools that will enable them to conduct online classes with maximum effectiveness. This is a disadvantage to online education.</a:t>
            </a:r>
          </a:p>
          <a:p>
            <a:pPr marL="0" indent="0">
              <a:buNone/>
            </a:pPr>
            <a:endParaRPr lang="en-US" dirty="0"/>
          </a:p>
        </p:txBody>
      </p:sp>
    </p:spTree>
    <p:extLst>
      <p:ext uri="{BB962C8B-B14F-4D97-AF65-F5344CB8AC3E}">
        <p14:creationId xmlns:p14="http://schemas.microsoft.com/office/powerpoint/2010/main" val="2334711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Doesn’t Support </a:t>
            </a:r>
            <a:r>
              <a:rPr lang="en-US" dirty="0" err="1" smtClean="0"/>
              <a:t>Practicals</a:t>
            </a:r>
            <a:endParaRPr lang="en-US" dirty="0"/>
          </a:p>
        </p:txBody>
      </p:sp>
      <p:sp>
        <p:nvSpPr>
          <p:cNvPr id="3" name="Content Placeholder 2"/>
          <p:cNvSpPr>
            <a:spLocks noGrp="1"/>
          </p:cNvSpPr>
          <p:nvPr>
            <p:ph idx="1"/>
          </p:nvPr>
        </p:nvSpPr>
        <p:spPr>
          <a:solidFill>
            <a:srgbClr val="0070C0"/>
          </a:solidFill>
          <a:scene3d>
            <a:camera prst="orthographicFront"/>
            <a:lightRig rig="threePt" dir="t"/>
          </a:scene3d>
          <a:sp3d>
            <a:bevelT w="114300" prst="hardEdge"/>
          </a:sp3d>
        </p:spPr>
        <p:txBody>
          <a:bodyPr/>
          <a:lstStyle/>
          <a:p>
            <a:pPr marL="0" indent="0">
              <a:buNone/>
            </a:pPr>
            <a:r>
              <a:rPr lang="en-US" dirty="0"/>
              <a:t>One of the biggest disadvantages of online education is that it doesn't support most types of practical work, courses including practical chemistry, practical physics, practical biology, practical arts, </a:t>
            </a:r>
            <a:r>
              <a:rPr lang="en-US" dirty="0" err="1"/>
              <a:t>etc</a:t>
            </a:r>
            <a:r>
              <a:rPr lang="en-US" dirty="0"/>
              <a:t> can't be efficiently taught/learned online.</a:t>
            </a:r>
          </a:p>
          <a:p>
            <a:pPr marL="0" indent="0">
              <a:buNone/>
            </a:pPr>
            <a:endParaRPr lang="en-US" dirty="0"/>
          </a:p>
        </p:txBody>
      </p:sp>
    </p:spTree>
    <p:extLst>
      <p:ext uri="{BB962C8B-B14F-4D97-AF65-F5344CB8AC3E}">
        <p14:creationId xmlns:p14="http://schemas.microsoft.com/office/powerpoint/2010/main" val="2281433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a:solidFill>
            <a:srgbClr val="FFFF00"/>
          </a:solidFill>
          <a:scene3d>
            <a:camera prst="orthographicFront"/>
            <a:lightRig rig="threePt" dir="t"/>
          </a:scene3d>
          <a:sp3d>
            <a:bevelT w="114300" prst="hardEdge"/>
          </a:sp3d>
        </p:spPr>
        <p:txBody>
          <a:bodyPr>
            <a:normAutofit fontScale="90000"/>
          </a:bodyPr>
          <a:lstStyle/>
          <a:p>
            <a:r>
              <a:rPr lang="en-US" dirty="0"/>
              <a:t>Proneness to Technical Issues</a:t>
            </a:r>
            <a:br>
              <a:rPr lang="en-US" dirty="0"/>
            </a:br>
            <a:endParaRPr lang="en-US" dirty="0"/>
          </a:p>
        </p:txBody>
      </p:sp>
      <p:sp>
        <p:nvSpPr>
          <p:cNvPr id="3" name="Content Placeholder 2"/>
          <p:cNvSpPr>
            <a:spLocks noGrp="1"/>
          </p:cNvSpPr>
          <p:nvPr>
            <p:ph idx="1"/>
          </p:nvPr>
        </p:nvSpPr>
        <p:spPr>
          <a:xfrm>
            <a:off x="457200" y="1752600"/>
            <a:ext cx="8229600" cy="4525963"/>
          </a:xfrm>
          <a:solidFill>
            <a:srgbClr val="0070C0"/>
          </a:solidFill>
          <a:scene3d>
            <a:camera prst="orthographicFront"/>
            <a:lightRig rig="threePt" dir="t"/>
          </a:scene3d>
          <a:sp3d>
            <a:bevelT w="114300" prst="hardEdge"/>
          </a:sp3d>
        </p:spPr>
        <p:txBody>
          <a:bodyPr/>
          <a:lstStyle/>
          <a:p>
            <a:pPr marL="0" indent="0">
              <a:buNone/>
            </a:pPr>
            <a:r>
              <a:rPr lang="en-US" dirty="0"/>
              <a:t>Online causes are prone to technical issues, this is one of the disadvantages of online education. Taking only classes can attract so many issues, including lagging or hanging especially for low-end mobile devices.</a:t>
            </a:r>
          </a:p>
        </p:txBody>
      </p:sp>
    </p:spTree>
    <p:extLst>
      <p:ext uri="{BB962C8B-B14F-4D97-AF65-F5344CB8AC3E}">
        <p14:creationId xmlns:p14="http://schemas.microsoft.com/office/powerpoint/2010/main" val="4007466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normAutofit fontScale="90000"/>
          </a:bodyPr>
          <a:lstStyle/>
          <a:p>
            <a:r>
              <a:rPr lang="en-US" dirty="0" smtClean="0"/>
              <a:t>Accredited Learning Platform Scams</a:t>
            </a:r>
            <a:endParaRPr lang="en-US" dirty="0"/>
          </a:p>
        </p:txBody>
      </p:sp>
      <p:sp>
        <p:nvSpPr>
          <p:cNvPr id="3" name="Content Placeholder 2"/>
          <p:cNvSpPr>
            <a:spLocks noGrp="1"/>
          </p:cNvSpPr>
          <p:nvPr>
            <p:ph idx="1"/>
          </p:nvPr>
        </p:nvSpPr>
        <p:spPr>
          <a:solidFill>
            <a:srgbClr val="0070C0"/>
          </a:solidFill>
          <a:scene3d>
            <a:camera prst="orthographicFront"/>
            <a:lightRig rig="threePt" dir="t"/>
          </a:scene3d>
          <a:sp3d>
            <a:bevelT w="114300" prst="hardEdge"/>
          </a:sp3d>
        </p:spPr>
        <p:txBody>
          <a:bodyPr/>
          <a:lstStyle/>
          <a:p>
            <a:pPr marL="0" indent="0">
              <a:buNone/>
            </a:pPr>
            <a:r>
              <a:rPr lang="en-US" dirty="0"/>
              <a:t>This is </a:t>
            </a:r>
            <a:r>
              <a:rPr lang="en-US" dirty="0" smtClean="0"/>
              <a:t>one </a:t>
            </a:r>
            <a:r>
              <a:rPr lang="en-US" dirty="0"/>
              <a:t>of the most popular scams in online education, this is a case in which a group of people come together to build a website for the purpose of online education whereas they are not licensed to do so.</a:t>
            </a:r>
          </a:p>
          <a:p>
            <a:pPr marL="0" indent="0">
              <a:buNone/>
            </a:pPr>
            <a:endParaRPr lang="en-US" dirty="0"/>
          </a:p>
        </p:txBody>
      </p:sp>
    </p:spTree>
    <p:extLst>
      <p:ext uri="{BB962C8B-B14F-4D97-AF65-F5344CB8AC3E}">
        <p14:creationId xmlns:p14="http://schemas.microsoft.com/office/powerpoint/2010/main" val="2847251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Summary</a:t>
            </a:r>
            <a:endParaRPr lang="en-US" dirty="0"/>
          </a:p>
        </p:txBody>
      </p:sp>
      <p:sp>
        <p:nvSpPr>
          <p:cNvPr id="3" name="Content Placeholder 2"/>
          <p:cNvSpPr>
            <a:spLocks noGrp="1"/>
          </p:cNvSpPr>
          <p:nvPr>
            <p:ph idx="1"/>
          </p:nvPr>
        </p:nvSpPr>
        <p:spPr>
          <a:solidFill>
            <a:schemeClr val="accent6">
              <a:lumMod val="60000"/>
              <a:lumOff val="40000"/>
            </a:schemeClr>
          </a:solidFill>
          <a:scene3d>
            <a:camera prst="orthographicFront"/>
            <a:lightRig rig="threePt" dir="t"/>
          </a:scene3d>
          <a:sp3d>
            <a:bevelT w="114300" prst="hardEdge"/>
          </a:sp3d>
        </p:spPr>
        <p:txBody>
          <a:bodyPr/>
          <a:lstStyle/>
          <a:p>
            <a:pPr marL="0" indent="0">
              <a:buNone/>
            </a:pPr>
            <a:r>
              <a:rPr lang="en-US" dirty="0"/>
              <a:t>It is important to note that there are both advantages and disadvantages of online education </a:t>
            </a:r>
            <a:r>
              <a:rPr lang="en-US" dirty="0" err="1"/>
              <a:t>ppt</a:t>
            </a:r>
            <a:r>
              <a:rPr lang="en-US" dirty="0"/>
              <a:t>, that </a:t>
            </a:r>
            <a:r>
              <a:rPr lang="en-US" dirty="0" smtClean="0"/>
              <a:t>notwithstanding</a:t>
            </a:r>
            <a:r>
              <a:rPr lang="en-US" dirty="0"/>
              <a:t>, solutions are coming up to tackle the issues with online education, online education is the future and no challenge can stop that. Click here to download ppt.</a:t>
            </a:r>
          </a:p>
          <a:p>
            <a:pPr marL="0" indent="0">
              <a:buNone/>
            </a:pPr>
            <a:endParaRPr lang="en-US" dirty="0"/>
          </a:p>
        </p:txBody>
      </p:sp>
    </p:spTree>
    <p:extLst>
      <p:ext uri="{BB962C8B-B14F-4D97-AF65-F5344CB8AC3E}">
        <p14:creationId xmlns:p14="http://schemas.microsoft.com/office/powerpoint/2010/main" val="354175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6278562"/>
          </a:xfrm>
          <a:solidFill>
            <a:srgbClr val="00B0F0"/>
          </a:solidFill>
          <a:scene3d>
            <a:camera prst="orthographicFront"/>
            <a:lightRig rig="threePt" dir="t"/>
          </a:scene3d>
          <a:sp3d>
            <a:bevelT w="114300" prst="hardEdge"/>
          </a:sp3d>
        </p:spPr>
        <p:txBody>
          <a:bodyPr>
            <a:normAutofit/>
          </a:bodyPr>
          <a:lstStyle/>
          <a:p>
            <a:r>
              <a:rPr lang="en-US" sz="8800" dirty="0" smtClean="0"/>
              <a:t>Advantages of Online Education</a:t>
            </a:r>
            <a:endParaRPr lang="en-US" sz="8800" dirty="0"/>
          </a:p>
        </p:txBody>
      </p:sp>
    </p:spTree>
    <p:extLst>
      <p:ext uri="{BB962C8B-B14F-4D97-AF65-F5344CB8AC3E}">
        <p14:creationId xmlns:p14="http://schemas.microsoft.com/office/powerpoint/2010/main" val="3509035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Time Management</a:t>
            </a:r>
            <a:endParaRPr lang="en-US" dirty="0"/>
          </a:p>
        </p:txBody>
      </p:sp>
      <p:sp>
        <p:nvSpPr>
          <p:cNvPr id="3" name="Content Placeholder 2"/>
          <p:cNvSpPr>
            <a:spLocks noGrp="1"/>
          </p:cNvSpPr>
          <p:nvPr>
            <p:ph idx="1"/>
          </p:nvPr>
        </p:nvSpPr>
        <p:spPr>
          <a:solidFill>
            <a:srgbClr val="0070C0"/>
          </a:solidFill>
          <a:scene3d>
            <a:camera prst="orthographicFront"/>
            <a:lightRig rig="threePt" dir="t"/>
          </a:scene3d>
          <a:sp3d>
            <a:bevelT w="114300" prst="hardEdge"/>
          </a:sp3d>
        </p:spPr>
        <p:txBody>
          <a:bodyPr/>
          <a:lstStyle/>
          <a:p>
            <a:pPr marL="0" indent="0">
              <a:buNone/>
            </a:pPr>
            <a:r>
              <a:rPr lang="en-US" b="1" dirty="0"/>
              <a:t>With online education, students and teachers save the time it takes them to travel to schools and back, courses are also completed within a shorter period than that of brick-and-block schools, this factor alone is the major reason online education is being adopted.</a:t>
            </a:r>
          </a:p>
          <a:p>
            <a:endParaRPr lang="en-US" dirty="0"/>
          </a:p>
        </p:txBody>
      </p:sp>
    </p:spTree>
    <p:extLst>
      <p:ext uri="{BB962C8B-B14F-4D97-AF65-F5344CB8AC3E}">
        <p14:creationId xmlns:p14="http://schemas.microsoft.com/office/powerpoint/2010/main" val="1562126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Flexible </a:t>
            </a:r>
            <a:r>
              <a:rPr lang="en-US" dirty="0" smtClean="0"/>
              <a:t>Time Schedule</a:t>
            </a:r>
            <a:endParaRPr lang="en-US" dirty="0"/>
          </a:p>
        </p:txBody>
      </p:sp>
      <p:sp>
        <p:nvSpPr>
          <p:cNvPr id="3" name="Content Placeholder 2"/>
          <p:cNvSpPr>
            <a:spLocks noGrp="1"/>
          </p:cNvSpPr>
          <p:nvPr>
            <p:ph idx="1"/>
          </p:nvPr>
        </p:nvSpPr>
        <p:spPr>
          <a:solidFill>
            <a:srgbClr val="0070C0"/>
          </a:solidFill>
          <a:scene3d>
            <a:camera prst="orthographicFront"/>
            <a:lightRig rig="threePt" dir="t"/>
          </a:scene3d>
          <a:sp3d>
            <a:bevelT w="114300" prst="hardEdge"/>
          </a:sp3d>
        </p:spPr>
        <p:txBody>
          <a:bodyPr/>
          <a:lstStyle/>
          <a:p>
            <a:pPr marL="0" indent="0">
              <a:buNone/>
            </a:pPr>
            <a:r>
              <a:rPr lang="en-US" b="1" dirty="0"/>
              <a:t>So many programs and courses online have flexible time schedules that allow students to take courses at any time of the day that best suits them instead of having rigid time schedules that pile pressure on students, increase stress, and disturb the daily routine of teachers and students alike.</a:t>
            </a:r>
          </a:p>
          <a:p>
            <a:endParaRPr lang="en-US" dirty="0"/>
          </a:p>
        </p:txBody>
      </p:sp>
    </p:spTree>
    <p:extLst>
      <p:ext uri="{BB962C8B-B14F-4D97-AF65-F5344CB8AC3E}">
        <p14:creationId xmlns:p14="http://schemas.microsoft.com/office/powerpoint/2010/main" val="60701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Cost Efficient</a:t>
            </a:r>
            <a:endParaRPr lang="en-US" dirty="0"/>
          </a:p>
        </p:txBody>
      </p:sp>
      <p:sp>
        <p:nvSpPr>
          <p:cNvPr id="3" name="Content Placeholder 2"/>
          <p:cNvSpPr>
            <a:spLocks noGrp="1"/>
          </p:cNvSpPr>
          <p:nvPr>
            <p:ph idx="1"/>
          </p:nvPr>
        </p:nvSpPr>
        <p:spPr>
          <a:solidFill>
            <a:srgbClr val="0070C0"/>
          </a:solidFill>
          <a:ln>
            <a:solidFill>
              <a:srgbClr val="0070C0"/>
            </a:solidFill>
          </a:ln>
          <a:scene3d>
            <a:camera prst="orthographicFront"/>
            <a:lightRig rig="threePt" dir="t"/>
          </a:scene3d>
          <a:sp3d>
            <a:bevelT w="114300" prst="hardEdge"/>
          </a:sp3d>
        </p:spPr>
        <p:txBody>
          <a:bodyPr/>
          <a:lstStyle/>
          <a:p>
            <a:pPr marL="0" indent="0">
              <a:buNone/>
            </a:pPr>
            <a:r>
              <a:rPr lang="en-US" b="1" dirty="0"/>
              <a:t>Cost efficiency is also an advantage of online education, in the online education system, transport cost, printing cost, and operational costs are reduced to the barest minimum, thereby increasing efficiency.</a:t>
            </a:r>
          </a:p>
          <a:p>
            <a:pPr marL="0" indent="0">
              <a:buNone/>
            </a:pPr>
            <a:endParaRPr lang="en-US" dirty="0"/>
          </a:p>
        </p:txBody>
      </p:sp>
    </p:spTree>
    <p:extLst>
      <p:ext uri="{BB962C8B-B14F-4D97-AF65-F5344CB8AC3E}">
        <p14:creationId xmlns:p14="http://schemas.microsoft.com/office/powerpoint/2010/main" val="2794485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Easy to Adapt</a:t>
            </a:r>
            <a:endParaRPr lang="en-US" dirty="0"/>
          </a:p>
        </p:txBody>
      </p:sp>
      <p:sp>
        <p:nvSpPr>
          <p:cNvPr id="3" name="Content Placeholder 2"/>
          <p:cNvSpPr>
            <a:spLocks noGrp="1"/>
          </p:cNvSpPr>
          <p:nvPr>
            <p:ph idx="1"/>
          </p:nvPr>
        </p:nvSpPr>
        <p:spPr>
          <a:solidFill>
            <a:srgbClr val="0070C0"/>
          </a:solidFill>
          <a:scene3d>
            <a:camera prst="orthographicFront"/>
            <a:lightRig rig="threePt" dir="t"/>
          </a:scene3d>
          <a:sp3d>
            <a:bevelT w="114300" prst="hardEdge"/>
          </a:sp3d>
        </p:spPr>
        <p:txBody>
          <a:bodyPr/>
          <a:lstStyle/>
          <a:p>
            <a:pPr marL="0" indent="0">
              <a:buNone/>
            </a:pPr>
            <a:r>
              <a:rPr lang="en-US" b="1" dirty="0"/>
              <a:t>One of the biggest advantages of online education is that it is easy for students to adapt to the online teaching environment because we are already in the computer age, most students are fully acquainted with computers and the online environment, this makes it easy for them to adapt to online education.</a:t>
            </a:r>
          </a:p>
          <a:p>
            <a:pPr marL="0" indent="0">
              <a:buNone/>
            </a:pPr>
            <a:endParaRPr lang="en-US" dirty="0"/>
          </a:p>
        </p:txBody>
      </p:sp>
    </p:spTree>
    <p:extLst>
      <p:ext uri="{BB962C8B-B14F-4D97-AF65-F5344CB8AC3E}">
        <p14:creationId xmlns:p14="http://schemas.microsoft.com/office/powerpoint/2010/main" val="149189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Conservation of Natural Resources</a:t>
            </a:r>
            <a:endParaRPr lang="en-US" dirty="0"/>
          </a:p>
        </p:txBody>
      </p:sp>
      <p:sp>
        <p:nvSpPr>
          <p:cNvPr id="3" name="Content Placeholder 2"/>
          <p:cNvSpPr>
            <a:spLocks noGrp="1"/>
          </p:cNvSpPr>
          <p:nvPr>
            <p:ph idx="1"/>
          </p:nvPr>
        </p:nvSpPr>
        <p:spPr>
          <a:solidFill>
            <a:srgbClr val="0070C0"/>
          </a:solidFill>
          <a:scene3d>
            <a:camera prst="orthographicFront"/>
            <a:lightRig rig="threePt" dir="t"/>
          </a:scene3d>
          <a:sp3d>
            <a:bevelT w="114300" prst="hardEdge"/>
          </a:sp3d>
        </p:spPr>
        <p:txBody>
          <a:bodyPr/>
          <a:lstStyle/>
          <a:p>
            <a:pPr marL="0" indent="0">
              <a:buNone/>
            </a:pPr>
            <a:r>
              <a:rPr lang="en-US" b="1" dirty="0"/>
              <a:t>Yes!, this might sound weird but true, online education helps in the conservation of natural resources. I will assume that we all know that papers are made from wood pulp, according to statistical data; about 15 billion trees are cut down each year, and most of them are used to produce paper, most of the papers produced, go into the production of textbooks.</a:t>
            </a:r>
          </a:p>
          <a:p>
            <a:pPr marL="0" indent="0">
              <a:buNone/>
            </a:pPr>
            <a:endParaRPr lang="en-US" dirty="0"/>
          </a:p>
        </p:txBody>
      </p:sp>
    </p:spTree>
    <p:extLst>
      <p:ext uri="{BB962C8B-B14F-4D97-AF65-F5344CB8AC3E}">
        <p14:creationId xmlns:p14="http://schemas.microsoft.com/office/powerpoint/2010/main" val="1881661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Learning Flexibility</a:t>
            </a:r>
            <a:endParaRPr lang="en-US" dirty="0"/>
          </a:p>
        </p:txBody>
      </p:sp>
      <p:sp>
        <p:nvSpPr>
          <p:cNvPr id="3" name="Content Placeholder 2"/>
          <p:cNvSpPr>
            <a:spLocks noGrp="1"/>
          </p:cNvSpPr>
          <p:nvPr>
            <p:ph idx="1"/>
          </p:nvPr>
        </p:nvSpPr>
        <p:spPr>
          <a:solidFill>
            <a:srgbClr val="0070C0"/>
          </a:solidFill>
        </p:spPr>
        <p:txBody>
          <a:bodyPr>
            <a:normAutofit fontScale="92500"/>
          </a:bodyPr>
          <a:lstStyle/>
          <a:p>
            <a:pPr marL="0" indent="0">
              <a:buNone/>
            </a:pPr>
            <a:r>
              <a:rPr lang="en-US" b="1" dirty="0"/>
              <a:t>One of the advantages of online education is that it allows students to specify when, how, and how long they study a course. This way</a:t>
            </a:r>
            <a:r>
              <a:rPr lang="en-US" b="1" dirty="0" smtClean="0"/>
              <a:t>,</a:t>
            </a:r>
            <a:r>
              <a:rPr lang="en-US" b="1" dirty="0"/>
              <a:t> One of the advantages of online education is that it allows students to specify when, how, and how long they study a course. This way, fast learners finish their courses faster and get to do some other things.</a:t>
            </a:r>
          </a:p>
          <a:p>
            <a:pPr marL="0" indent="0">
              <a:buNone/>
            </a:pPr>
            <a:r>
              <a:rPr lang="en-US" b="1" dirty="0" smtClean="0"/>
              <a:t> </a:t>
            </a:r>
            <a:r>
              <a:rPr lang="en-US" b="1" dirty="0"/>
              <a:t>fast learners finish their courses faster and get to do some other things.</a:t>
            </a:r>
          </a:p>
          <a:p>
            <a:pPr marL="0" indent="0">
              <a:buNone/>
            </a:pPr>
            <a:endParaRPr lang="en-US" dirty="0"/>
          </a:p>
        </p:txBody>
      </p:sp>
    </p:spTree>
    <p:extLst>
      <p:ext uri="{BB962C8B-B14F-4D97-AF65-F5344CB8AC3E}">
        <p14:creationId xmlns:p14="http://schemas.microsoft.com/office/powerpoint/2010/main" val="87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scene3d>
            <a:camera prst="orthographicFront"/>
            <a:lightRig rig="threePt" dir="t"/>
          </a:scene3d>
          <a:sp3d>
            <a:bevelT w="114300" prst="hardEdge"/>
          </a:sp3d>
        </p:spPr>
        <p:txBody>
          <a:bodyPr/>
          <a:lstStyle/>
          <a:p>
            <a:r>
              <a:rPr lang="en-US" dirty="0" smtClean="0"/>
              <a:t>Resolves Gender Differences</a:t>
            </a:r>
            <a:endParaRPr lang="en-US" dirty="0"/>
          </a:p>
        </p:txBody>
      </p:sp>
      <p:sp>
        <p:nvSpPr>
          <p:cNvPr id="3" name="Content Placeholder 2"/>
          <p:cNvSpPr>
            <a:spLocks noGrp="1"/>
          </p:cNvSpPr>
          <p:nvPr>
            <p:ph idx="1"/>
          </p:nvPr>
        </p:nvSpPr>
        <p:spPr>
          <a:xfrm>
            <a:off x="457200" y="1752600"/>
            <a:ext cx="8229600" cy="4525963"/>
          </a:xfrm>
          <a:solidFill>
            <a:srgbClr val="0070C0"/>
          </a:solidFill>
          <a:scene3d>
            <a:camera prst="orthographicFront"/>
            <a:lightRig rig="threePt" dir="t"/>
          </a:scene3d>
          <a:sp3d>
            <a:bevelT w="114300" prst="hardEdge"/>
          </a:sp3d>
        </p:spPr>
        <p:txBody>
          <a:bodyPr/>
          <a:lstStyle/>
          <a:p>
            <a:pPr marL="0" indent="0">
              <a:buNone/>
            </a:pPr>
            <a:r>
              <a:rPr lang="en-US" b="1" dirty="0"/>
              <a:t>In some traditions and religions, male and female individuals do not at the same place at a time, this is a challenge to giving proper education to people using the brick-and-block format, online education solves this problem.</a:t>
            </a:r>
          </a:p>
          <a:p>
            <a:pPr marL="0" indent="0">
              <a:buNone/>
            </a:pPr>
            <a:endParaRPr lang="en-US" dirty="0"/>
          </a:p>
        </p:txBody>
      </p:sp>
    </p:spTree>
    <p:extLst>
      <p:ext uri="{BB962C8B-B14F-4D97-AF65-F5344CB8AC3E}">
        <p14:creationId xmlns:p14="http://schemas.microsoft.com/office/powerpoint/2010/main" val="3013205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854</Words>
  <Application>Microsoft Office PowerPoint</Application>
  <PresentationFormat>On-screen Show (4:3)</PresentationFormat>
  <Paragraphs>36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Advantages and Disadvantages of Online Education.</vt:lpstr>
      <vt:lpstr>Advantages of Online Education</vt:lpstr>
      <vt:lpstr>Time Management</vt:lpstr>
      <vt:lpstr>Flexible Time Schedule</vt:lpstr>
      <vt:lpstr>Cost Efficient</vt:lpstr>
      <vt:lpstr>Easy to Adapt</vt:lpstr>
      <vt:lpstr>Conservation of Natural Resources</vt:lpstr>
      <vt:lpstr>Learning Flexibility</vt:lpstr>
      <vt:lpstr>Resolves Gender Differences</vt:lpstr>
      <vt:lpstr>Convenience</vt:lpstr>
      <vt:lpstr>Disadvantages of Online Education</vt:lpstr>
      <vt:lpstr>Creates a Sense of Isolation</vt:lpstr>
      <vt:lpstr>Causes Computer Vision Syndrome</vt:lpstr>
      <vt:lpstr>Requires Additional Training for Teachers</vt:lpstr>
      <vt:lpstr>Doesn’t Support Practicals</vt:lpstr>
      <vt:lpstr>Proneness to Technical Issues </vt:lpstr>
      <vt:lpstr>Accredited Learning Platform Scams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Advantages and Disadvantages of Online Education.</dc:title>
  <dc:creator>HP PAVILION 15</dc:creator>
  <cp:lastModifiedBy>HP PAVILION 15</cp:lastModifiedBy>
  <cp:revision>7</cp:revision>
  <dcterms:created xsi:type="dcterms:W3CDTF">2022-01-21T18:29:55Z</dcterms:created>
  <dcterms:modified xsi:type="dcterms:W3CDTF">2022-01-22T06:07:45Z</dcterms:modified>
</cp:coreProperties>
</file>